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4" r:id="rId9"/>
    <p:sldId id="676" r:id="rId10"/>
    <p:sldId id="261" r:id="rId11"/>
    <p:sldId id="266" r:id="rId12"/>
    <p:sldId id="669" r:id="rId13"/>
    <p:sldId id="675" r:id="rId14"/>
    <p:sldId id="677" r:id="rId15"/>
    <p:sldId id="678" r:id="rId16"/>
    <p:sldId id="679" r:id="rId17"/>
    <p:sldId id="680" r:id="rId18"/>
    <p:sldId id="681" r:id="rId19"/>
    <p:sldId id="682" r:id="rId20"/>
    <p:sldId id="683" r:id="rId21"/>
    <p:sldId id="68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8"/>
    <p:restoredTop sz="96327"/>
  </p:normalViewPr>
  <p:slideViewPr>
    <p:cSldViewPr snapToGrid="0">
      <p:cViewPr varScale="1">
        <p:scale>
          <a:sx n="122" d="100"/>
          <a:sy n="122" d="100"/>
        </p:scale>
        <p:origin x="5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F3CE5-E651-B1B0-410E-7F096FE6F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9564D0-3723-56C8-A80C-F8EA720C5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D990E-A2E7-A761-3041-D9AB91CA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34A2D-B726-D321-4D14-01D34D0B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8051B-39E3-B3BD-546D-72FB8D07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3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C7796-E372-B81B-2253-1D192EEF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9EC26-0A0E-F8B4-BC2F-23265AFB8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6EC82-6474-CBB8-CA3C-DCCCE8DC6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B0EAA-A281-BB75-50B2-6962453AF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3FB01-55B5-52F3-86F7-769B4FD7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1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8012C-77AA-5E82-2874-9DF843A97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D07CF-9F8C-E7E7-D1EB-A16D441F7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2963C-EE84-14FD-BF79-F025AE94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36471-7BBF-D16F-F4E4-31A3B2FF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24E07-A495-95E4-1F5C-B87F104CD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E9DC-697E-A3AB-BAE1-0FFAE98C4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306E5-FC8E-83AD-9D3E-844895325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DE8C5-C102-F78E-30BA-A47D951F7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601D2-8E96-7205-DC14-989F85F16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24DDD-EFE4-6F7F-7CB8-D4C2A87F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9F831-CE55-6A20-4C6B-9E2C86D7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364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3FB63-0780-453E-D384-DF8C0BEF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90276-300C-40A6-D84C-CD1924C9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5BBDC-16FE-10A9-A0D7-BA65C165B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CE8F6A-4585-FCB0-56FF-E2310A566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76F780-FBA7-9C92-F7CB-D61539F390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A5FFFA-D3A6-CB19-9FEC-B9BC800AB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864156-5778-FEBF-FDE1-A54363C49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7C5F5A-194F-6A9C-5EED-50A44AA3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9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A26A4-5A1B-CDCF-8DEF-E36ED01CF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71F68A-D163-A858-8C99-A4117F2B1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D74388-358E-3072-7BCE-0C628598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5A807-2478-5548-B743-3A645D94B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68416B-C737-3418-24EE-1016FDFA8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7AF33-8236-ED2E-58CE-2C567A3F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47335-2622-426B-352A-7FF01B8E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8A750-EEE9-CE0C-A99F-33330F69A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99474-E4C9-584E-795C-56AB0432D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1284B-C430-97AC-C179-C248B1962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9BCC3-97AD-5AA1-85E7-55DE2C536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DA530-370F-397A-7745-BDFA8F07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EAA31-89DE-A1B2-A01F-2A0776267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7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75EF6-57D4-95A7-BE25-70333EF85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8E3AF-41CB-8992-11E5-7F5A404BA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E2E77-CB7B-08ED-95F7-E0689631A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0CCB8E-D308-D772-A334-3900C1209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CE88A-55E6-D067-0519-3C701A0D5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7B0FA-032A-7361-905E-3997A8DD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2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A2D7-5572-79FF-2F2E-1031DCC58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7FA0CB-DC5F-2B49-0032-F40115DEE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F2A54-3130-0BA0-8158-F3FA249FB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F2C41-47A5-8717-4B4F-229F2680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3FCBD-B718-3DC8-559C-9B6DBD00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4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E56E44-35A9-8D8B-2DB7-003DBE8D80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CD4DB2-E68D-9982-55F7-180D0885B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24D06-2311-96C9-8394-751C650D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FCB9C-1668-AF46-F19E-8C4CAFC3F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62915-09D9-B15B-3C3E-D335F3F1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CDBA63-C6A7-ED08-9F5A-CF0D7D874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E69B7-59F3-3C27-785B-32700054F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0CBA7-5DD4-873D-9AE1-2C03F6AA33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42D6-B33A-AA48-8CE7-28E99DF53600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3E368-CFF6-339A-FDE5-2528038D5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216EA-46C9-AE74-FDB0-6D6B3C4CD3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0615F-C52D-9A42-9935-5B455BA43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07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F3F97-C617-5B0B-8750-5E5262DF13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Marchantia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BFA5E-383E-4C33-4B12-91EEA5BAE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Ignacy</a:t>
            </a:r>
            <a:r>
              <a:rPr lang="en-US" dirty="0"/>
              <a:t> </a:t>
            </a:r>
            <a:r>
              <a:rPr lang="en-US" dirty="0" err="1"/>
              <a:t>Bonter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effectLst/>
              </a:rPr>
              <a:t>kb689@cam.ac.uk</a:t>
            </a:r>
            <a:endParaRPr lang="en-US" dirty="0"/>
          </a:p>
          <a:p>
            <a:r>
              <a:rPr lang="en-US" dirty="0"/>
              <a:t>University of Cambridge</a:t>
            </a:r>
          </a:p>
          <a:p>
            <a:r>
              <a:rPr lang="en-US" dirty="0"/>
              <a:t>Photography by Jim Haseloff and Ignacy Bonter</a:t>
            </a:r>
          </a:p>
        </p:txBody>
      </p:sp>
    </p:spTree>
    <p:extLst>
      <p:ext uri="{BB962C8B-B14F-4D97-AF65-F5344CB8AC3E}">
        <p14:creationId xmlns:p14="http://schemas.microsoft.com/office/powerpoint/2010/main" val="1493015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353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5B8BA-0719-1A52-FBEE-EEA7723B7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86"/>
          <a:stretch/>
        </p:blipFill>
        <p:spPr>
          <a:xfrm>
            <a:off x="-1" y="1"/>
            <a:ext cx="789521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3A944E-4A86-10B6-7730-5E67C3E88EB0}"/>
              </a:ext>
            </a:extLst>
          </p:cNvPr>
          <p:cNvSpPr txBox="1"/>
          <p:nvPr/>
        </p:nvSpPr>
        <p:spPr>
          <a:xfrm>
            <a:off x="8112353" y="1556815"/>
            <a:ext cx="39272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Thalloid liverwort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Haploid gametophyte is the dominant life stage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Complex 3D organization of tissues in </a:t>
            </a:r>
            <a:r>
              <a:rPr lang="en-US" dirty="0" err="1"/>
              <a:t>dorso</a:t>
            </a:r>
            <a:r>
              <a:rPr lang="en-US" dirty="0"/>
              <a:t>-ventrally polarized thallus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Dichotomously branching habit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Important to remember last common ancestor with flowering plants was more than 450 </a:t>
            </a:r>
            <a:r>
              <a:rPr lang="en-US" dirty="0" err="1"/>
              <a:t>mya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Marchantia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 basal land plant any more than Arabidopsis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5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anatomy and morphology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082EE4-6D79-BAD9-AC40-CEE50BCAC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609" y="1886833"/>
            <a:ext cx="6357257" cy="398712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79695E1-5B06-372B-64A2-B5D4DD643230}"/>
              </a:ext>
            </a:extLst>
          </p:cNvPr>
          <p:cNvCxnSpPr>
            <a:cxnSpLocks/>
          </p:cNvCxnSpPr>
          <p:nvPr/>
        </p:nvCxnSpPr>
        <p:spPr>
          <a:xfrm flipV="1">
            <a:off x="3554185" y="2859863"/>
            <a:ext cx="5176456" cy="196099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34AEDAB-295A-4408-BCEA-A2E744383529}"/>
              </a:ext>
            </a:extLst>
          </p:cNvPr>
          <p:cNvCxnSpPr>
            <a:cxnSpLocks/>
          </p:cNvCxnSpPr>
          <p:nvPr/>
        </p:nvCxnSpPr>
        <p:spPr>
          <a:xfrm>
            <a:off x="3554185" y="3298915"/>
            <a:ext cx="3211287" cy="449751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13B64B9-374A-8260-FAB6-F4714B14E0CC}"/>
              </a:ext>
            </a:extLst>
          </p:cNvPr>
          <p:cNvCxnSpPr>
            <a:cxnSpLocks/>
          </p:cNvCxnSpPr>
          <p:nvPr/>
        </p:nvCxnSpPr>
        <p:spPr>
          <a:xfrm>
            <a:off x="3554185" y="3985462"/>
            <a:ext cx="5404758" cy="299522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5570823-702A-D72D-1E4B-AA51476FE001}"/>
              </a:ext>
            </a:extLst>
          </p:cNvPr>
          <p:cNvCxnSpPr>
            <a:cxnSpLocks/>
          </p:cNvCxnSpPr>
          <p:nvPr/>
        </p:nvCxnSpPr>
        <p:spPr>
          <a:xfrm flipV="1">
            <a:off x="2979963" y="4478352"/>
            <a:ext cx="5021037" cy="190158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F16FEB0-31CD-3919-4CD4-4B4C74BDC4C5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3296714" y="4985657"/>
            <a:ext cx="4007600" cy="634653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0161A4A-3AFE-D98B-722A-D021AB8ED751}"/>
              </a:ext>
            </a:extLst>
          </p:cNvPr>
          <p:cNvSpPr txBox="1"/>
          <p:nvPr/>
        </p:nvSpPr>
        <p:spPr>
          <a:xfrm>
            <a:off x="511612" y="2940282"/>
            <a:ext cx="3097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Notch containing the meristem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E8071-1CEE-9FED-E5CA-C7E58789953C}"/>
              </a:ext>
            </a:extLst>
          </p:cNvPr>
          <p:cNvSpPr txBox="1"/>
          <p:nvPr/>
        </p:nvSpPr>
        <p:spPr>
          <a:xfrm>
            <a:off x="189902" y="3805060"/>
            <a:ext cx="3212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Midrib tissue with scattered air chambers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7C2A51-836C-0428-8B37-6585E846A9B5}"/>
              </a:ext>
            </a:extLst>
          </p:cNvPr>
          <p:cNvSpPr txBox="1"/>
          <p:nvPr/>
        </p:nvSpPr>
        <p:spPr>
          <a:xfrm>
            <a:off x="1581449" y="4484921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Gemma cup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0942D9-98C5-4762-C341-254A61F99DDD}"/>
              </a:ext>
            </a:extLst>
          </p:cNvPr>
          <p:cNvSpPr txBox="1"/>
          <p:nvPr/>
        </p:nvSpPr>
        <p:spPr>
          <a:xfrm>
            <a:off x="295571" y="5466421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Dorsal surface covered in air chambers</a:t>
            </a:r>
          </a:p>
        </p:txBody>
      </p:sp>
    </p:spTree>
    <p:extLst>
      <p:ext uri="{BB962C8B-B14F-4D97-AF65-F5344CB8AC3E}">
        <p14:creationId xmlns:p14="http://schemas.microsoft.com/office/powerpoint/2010/main" val="162302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anatomy and morphology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C9CEBE-96EE-116D-2D30-DB426EEF5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239033"/>
            <a:ext cx="7772400" cy="51816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0CBA138-885A-92FB-C558-EFA81F040FCC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1828123" y="4976771"/>
            <a:ext cx="3908798" cy="133848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BF54AF3-F1C6-7866-7D29-BC7B8345BD60}"/>
              </a:ext>
            </a:extLst>
          </p:cNvPr>
          <p:cNvSpPr txBox="1"/>
          <p:nvPr/>
        </p:nvSpPr>
        <p:spPr>
          <a:xfrm>
            <a:off x="130479" y="4653605"/>
            <a:ext cx="1697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Smooth rhizoids</a:t>
            </a:r>
          </a:p>
          <a:p>
            <a:r>
              <a:rPr lang="en-US" dirty="0"/>
              <a:t>(single cell)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95930F-F329-2DB4-3DA6-38DF7312F579}"/>
              </a:ext>
            </a:extLst>
          </p:cNvPr>
          <p:cNvSpPr txBox="1"/>
          <p:nvPr/>
        </p:nvSpPr>
        <p:spPr>
          <a:xfrm>
            <a:off x="293650" y="2181838"/>
            <a:ext cx="3407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Midrib containing pegged rhizoids</a:t>
            </a:r>
          </a:p>
          <a:p>
            <a:r>
              <a:rPr lang="en-US" dirty="0"/>
              <a:t>(single cell with modified cell wall)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153B5D-0045-7BD1-8B87-F832CF0DAD20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700993" y="2505004"/>
            <a:ext cx="3038010" cy="388508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57A9986-FE6D-B2C9-08F1-7F87EE4C7FDB}"/>
              </a:ext>
            </a:extLst>
          </p:cNvPr>
          <p:cNvSpPr txBox="1"/>
          <p:nvPr/>
        </p:nvSpPr>
        <p:spPr>
          <a:xfrm>
            <a:off x="212769" y="3219992"/>
            <a:ext cx="3829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Ventral surface covered in multicellular scales</a:t>
            </a:r>
          </a:p>
          <a:p>
            <a:r>
              <a:rPr lang="en-US" sz="1400" dirty="0"/>
              <a:t>(translucent or pigmented purple with </a:t>
            </a:r>
            <a:r>
              <a:rPr lang="en-US" sz="1400" dirty="0" err="1"/>
              <a:t>auronidins</a:t>
            </a:r>
            <a:r>
              <a:rPr lang="en-US" sz="1400" dirty="0"/>
              <a:t>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DFFF454-14A2-024A-A0DC-E3F89FE0F3F0}"/>
              </a:ext>
            </a:extLst>
          </p:cNvPr>
          <p:cNvCxnSpPr>
            <a:cxnSpLocks/>
          </p:cNvCxnSpPr>
          <p:nvPr/>
        </p:nvCxnSpPr>
        <p:spPr>
          <a:xfrm flipV="1">
            <a:off x="4042087" y="2668656"/>
            <a:ext cx="6542406" cy="73924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32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</a:t>
            </a:r>
            <a:r>
              <a:rPr lang="en-US" sz="1800" i="1" dirty="0"/>
              <a:t> ruderalis – anatomy and morphology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174ECC-FE9D-D716-7777-6610A6394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09697"/>
            <a:ext cx="7772400" cy="42386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357CE6-BE2F-47ED-8D53-554C39C05EBB}"/>
              </a:ext>
            </a:extLst>
          </p:cNvPr>
          <p:cNvSpPr txBox="1"/>
          <p:nvPr/>
        </p:nvSpPr>
        <p:spPr>
          <a:xfrm>
            <a:off x="10359024" y="3327792"/>
            <a:ext cx="1329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Leopold </a:t>
            </a:r>
            <a:r>
              <a:rPr lang="en-US" dirty="0" err="1"/>
              <a:t>Kny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3045D-BC69-0040-5E82-151465E667D9}"/>
              </a:ext>
            </a:extLst>
          </p:cNvPr>
          <p:cNvSpPr txBox="1"/>
          <p:nvPr/>
        </p:nvSpPr>
        <p:spPr>
          <a:xfrm>
            <a:off x="4522749" y="5761973"/>
            <a:ext cx="314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Section through an air chamber</a:t>
            </a:r>
          </a:p>
        </p:txBody>
      </p:sp>
    </p:spTree>
    <p:extLst>
      <p:ext uri="{BB962C8B-B14F-4D97-AF65-F5344CB8AC3E}">
        <p14:creationId xmlns:p14="http://schemas.microsoft.com/office/powerpoint/2010/main" val="139956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</a:t>
            </a:r>
            <a:r>
              <a:rPr lang="en-US" sz="1800" i="1" dirty="0"/>
              <a:t> ruderalis – anatomy and morphology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3045D-BC69-0040-5E82-151465E667D9}"/>
              </a:ext>
            </a:extLst>
          </p:cNvPr>
          <p:cNvSpPr txBox="1"/>
          <p:nvPr/>
        </p:nvSpPr>
        <p:spPr>
          <a:xfrm>
            <a:off x="2308466" y="5941683"/>
            <a:ext cx="3641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Multiple air chambers on the surface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A1AE9-85CB-8BEA-3734-770AB13C1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13" y="1006172"/>
            <a:ext cx="7772400" cy="48456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4C2CE6-35D9-6C03-7588-785B15C7665A}"/>
              </a:ext>
            </a:extLst>
          </p:cNvPr>
          <p:cNvSpPr txBox="1"/>
          <p:nvPr/>
        </p:nvSpPr>
        <p:spPr>
          <a:xfrm>
            <a:off x="8688070" y="1803748"/>
            <a:ext cx="32607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 chamber pore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Usually 16 (4x4)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chloroplasts (small achlorophyllous plastids present)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Cannot open/close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autofluorescence – important to keep in mind for confocal microscopy (easy to get false positives)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CBB3BF-1C65-CA24-4656-0231182EB1F3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5761973" y="1988414"/>
            <a:ext cx="2926097" cy="1384995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71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</a:t>
            </a:r>
            <a:r>
              <a:rPr lang="en-US" sz="1800" i="1" dirty="0"/>
              <a:t> ruderalis – anatomy and morphology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3045D-BC69-0040-5E82-151465E667D9}"/>
              </a:ext>
            </a:extLst>
          </p:cNvPr>
          <p:cNvSpPr txBox="1"/>
          <p:nvPr/>
        </p:nvSpPr>
        <p:spPr>
          <a:xfrm>
            <a:off x="2308466" y="5941683"/>
            <a:ext cx="3641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Multiple air chambers on the surface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A1AE9-85CB-8BEA-3734-770AB13C1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13" y="1006172"/>
            <a:ext cx="7772400" cy="48456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4C2CE6-35D9-6C03-7588-785B15C7665A}"/>
              </a:ext>
            </a:extLst>
          </p:cNvPr>
          <p:cNvSpPr txBox="1"/>
          <p:nvPr/>
        </p:nvSpPr>
        <p:spPr>
          <a:xfrm>
            <a:off x="8688070" y="2956142"/>
            <a:ext cx="326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Oil body cells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CBB3BF-1C65-CA24-4656-0231182EB1F3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6688899" y="2331735"/>
            <a:ext cx="1999171" cy="809073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C45E37B-680B-52AF-5DF1-EB7096A14962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219189" y="3140808"/>
            <a:ext cx="5468881" cy="89855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8A6035C-885C-8D01-D591-EBE041D83829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985359" y="3140808"/>
            <a:ext cx="3702711" cy="2207806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879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Oil bodies</a:t>
            </a:r>
          </a:p>
        </p:txBody>
      </p:sp>
      <p:pic>
        <p:nvPicPr>
          <p:cNvPr id="4" name="Picture 3" descr="A close-up of a cell&#10;&#10;Description automatically generated">
            <a:extLst>
              <a:ext uri="{FF2B5EF4-FFF2-40B4-BE49-F238E27FC236}">
                <a16:creationId xmlns:a16="http://schemas.microsoft.com/office/drawing/2014/main" id="{8EB16AF6-C29E-0C5F-3B06-896447F47A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91" t="17352" r="7411" b="15252"/>
          <a:stretch/>
        </p:blipFill>
        <p:spPr>
          <a:xfrm>
            <a:off x="0" y="1252603"/>
            <a:ext cx="4697260" cy="46221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159E8E-2112-A69E-E092-536DA9573BF9}"/>
              </a:ext>
            </a:extLst>
          </p:cNvPr>
          <p:cNvSpPr txBox="1"/>
          <p:nvPr/>
        </p:nvSpPr>
        <p:spPr>
          <a:xfrm>
            <a:off x="85304" y="5981824"/>
            <a:ext cx="472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-25000" dirty="0">
                <a:solidFill>
                  <a:srgbClr val="FF0000"/>
                </a:solidFill>
              </a:rPr>
              <a:t>pro</a:t>
            </a:r>
            <a:r>
              <a:rPr lang="en-US" dirty="0">
                <a:solidFill>
                  <a:srgbClr val="FF0000"/>
                </a:solidFill>
              </a:rPr>
              <a:t>UbE2:Lti6b-mScarlet -&gt; cell membrane marker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E785BE-7C93-5F06-7F24-05D3F5DCC0D3}"/>
              </a:ext>
            </a:extLst>
          </p:cNvPr>
          <p:cNvSpPr txBox="1"/>
          <p:nvPr/>
        </p:nvSpPr>
        <p:spPr>
          <a:xfrm>
            <a:off x="4809995" y="1252603"/>
            <a:ext cx="7102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Oil bodies are liverwort specific organelles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Marchantia one oil body is present in a specialized oil body cell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liverworts usually have multiple oil bodies per cell in every cell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Oil bodies contain terpenoids and their main function is probably deterrence of herbivores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D4EB5F-53B4-ECE2-1174-2504E2B4C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412" y="3607043"/>
            <a:ext cx="2908926" cy="290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2CFF9DD4-2B57-E0B2-EB63-4A9D8FED4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968" y="4513825"/>
            <a:ext cx="2139043" cy="7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14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B9DC-10E7-F764-F687-CD356A4D5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EE646-DBB5-9BF4-FCD2-500BC396A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Brak opisu.">
            <a:extLst>
              <a:ext uri="{FF2B5EF4-FFF2-40B4-BE49-F238E27FC236}">
                <a16:creationId xmlns:a16="http://schemas.microsoft.com/office/drawing/2014/main" id="{3955AF01-D9B1-F96F-C8CA-6D9AAB43A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8403" y="-884614"/>
            <a:ext cx="6470421" cy="862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838C89-BC7D-520B-5628-38844C006179}"/>
              </a:ext>
            </a:extLst>
          </p:cNvPr>
          <p:cNvSpPr txBox="1"/>
          <p:nvPr/>
        </p:nvSpPr>
        <p:spPr>
          <a:xfrm>
            <a:off x="2712508" y="5531350"/>
            <a:ext cx="52518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chemeClr val="bg1"/>
                </a:solidFill>
              </a:rPr>
              <a:t>Calypogeia</a:t>
            </a:r>
            <a:r>
              <a:rPr lang="en-US" dirty="0">
                <a:solidFill>
                  <a:schemeClr val="bg1"/>
                </a:solidFill>
              </a:rPr>
              <a:t> sp. Oil bodies stained with </a:t>
            </a:r>
            <a:r>
              <a:rPr lang="en-US" dirty="0" err="1">
                <a:solidFill>
                  <a:schemeClr val="bg1"/>
                </a:solidFill>
              </a:rPr>
              <a:t>Bodipy</a:t>
            </a:r>
            <a:r>
              <a:rPr lang="en-US" dirty="0">
                <a:solidFill>
                  <a:schemeClr val="bg1"/>
                </a:solidFill>
              </a:rPr>
              <a:t> in green</a:t>
            </a:r>
          </a:p>
          <a:p>
            <a:r>
              <a:rPr lang="en-US" dirty="0">
                <a:solidFill>
                  <a:schemeClr val="bg1"/>
                </a:solidFill>
              </a:rPr>
              <a:t>Chlorophyll autofluorescence in red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This species contains multiple oil bodies per cell</a:t>
            </a:r>
          </a:p>
        </p:txBody>
      </p:sp>
    </p:spTree>
    <p:extLst>
      <p:ext uri="{BB962C8B-B14F-4D97-AF65-F5344CB8AC3E}">
        <p14:creationId xmlns:p14="http://schemas.microsoft.com/office/powerpoint/2010/main" val="163062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</a:t>
            </a:r>
            <a:r>
              <a:rPr lang="en-US" sz="1800" i="1" dirty="0"/>
              <a:t> ruderalis – anatomy and morphology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B33D51-ECB1-CA75-E09D-9924BD30CE2F}"/>
              </a:ext>
            </a:extLst>
          </p:cNvPr>
          <p:cNvSpPr txBox="1"/>
          <p:nvPr/>
        </p:nvSpPr>
        <p:spPr>
          <a:xfrm>
            <a:off x="3048000" y="5752843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Jessica M. </a:t>
            </a:r>
            <a:r>
              <a:rPr lang="en-GB" sz="1400" dirty="0" err="1"/>
              <a:t>Budke</a:t>
            </a:r>
            <a:r>
              <a:rPr lang="en-GB" sz="1400" dirty="0"/>
              <a:t>, Ernest C. Bernard, Dennis J. Gray, </a:t>
            </a:r>
            <a:r>
              <a:rPr lang="en-GB" sz="1400" dirty="0" err="1"/>
              <a:t>Sanna</a:t>
            </a:r>
            <a:r>
              <a:rPr lang="en-GB" sz="1400" dirty="0"/>
              <a:t> </a:t>
            </a:r>
            <a:r>
              <a:rPr lang="en-GB" sz="1400" dirty="0" err="1"/>
              <a:t>Huttunen</a:t>
            </a:r>
            <a:r>
              <a:rPr lang="en-GB" sz="1400" dirty="0"/>
              <a:t>, Birgit </a:t>
            </a:r>
            <a:r>
              <a:rPr lang="en-GB" sz="1400" dirty="0" err="1"/>
              <a:t>Piechulla</a:t>
            </a:r>
            <a:r>
              <a:rPr lang="en-GB" sz="1400" dirty="0"/>
              <a:t> &amp; Robert N. </a:t>
            </a:r>
            <a:r>
              <a:rPr lang="en-GB" sz="1400" dirty="0" err="1"/>
              <a:t>Trigiano</a:t>
            </a:r>
            <a:r>
              <a:rPr lang="en-GB" sz="1400" dirty="0"/>
              <a:t> (2018) Introduction to the Special Issue on Bryophytes, Critical Reviews in Plant Sciences, 37:2-3, 102-112, DOI: 10.1080/07352689.2018.1</a:t>
            </a:r>
            <a:endParaRPr lang="en-US" sz="1400" dirty="0"/>
          </a:p>
        </p:txBody>
      </p:sp>
      <p:pic>
        <p:nvPicPr>
          <p:cNvPr id="9" name="Picture 8" descr="A cross section of a plant&#10;&#10;Description automatically generated">
            <a:extLst>
              <a:ext uri="{FF2B5EF4-FFF2-40B4-BE49-F238E27FC236}">
                <a16:creationId xmlns:a16="http://schemas.microsoft.com/office/drawing/2014/main" id="{DB3A9A3E-30E1-23D5-E1EF-3A8C7F4F0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552" y="1018718"/>
            <a:ext cx="6287393" cy="46064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9DA2F9-ADD4-88D4-FF81-EC3619632D32}"/>
              </a:ext>
            </a:extLst>
          </p:cNvPr>
          <p:cNvSpPr txBox="1"/>
          <p:nvPr/>
        </p:nvSpPr>
        <p:spPr>
          <a:xfrm>
            <a:off x="0" y="1505267"/>
            <a:ext cx="23194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Chlorenchyma constitutes a small percentage of the thallus biomass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879802-A691-E5C2-C813-F44CB1C0C0CA}"/>
              </a:ext>
            </a:extLst>
          </p:cNvPr>
          <p:cNvSpPr txBox="1"/>
          <p:nvPr/>
        </p:nvSpPr>
        <p:spPr>
          <a:xfrm>
            <a:off x="0" y="3429000"/>
            <a:ext cx="2319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Parenchyma cells are bigger, contain starch and lack developed chloroplasts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22CD50B-A1FB-AF3C-7590-6431AC25D01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319454" y="1605776"/>
            <a:ext cx="828098" cy="268823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6673A06-57BE-CC61-B59C-A286D687842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2319454" y="2587083"/>
            <a:ext cx="828098" cy="1442082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274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8DD-74B2-D925-181E-6383890D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07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>
                <a:solidFill>
                  <a:schemeClr val="bg1"/>
                </a:solidFill>
              </a:rPr>
              <a:t>Marchantia polymorpha </a:t>
            </a:r>
            <a:r>
              <a:rPr lang="en-US" sz="1800" dirty="0">
                <a:solidFill>
                  <a:schemeClr val="bg1"/>
                </a:solidFill>
              </a:rPr>
              <a:t>subsp.</a:t>
            </a:r>
            <a:r>
              <a:rPr lang="en-US" sz="1800" i="1" dirty="0">
                <a:solidFill>
                  <a:schemeClr val="bg1"/>
                </a:solidFill>
              </a:rPr>
              <a:t> ruderalis – anatomy and morphology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73045D-BC69-0040-5E82-151465E667D9}"/>
              </a:ext>
            </a:extLst>
          </p:cNvPr>
          <p:cNvSpPr txBox="1"/>
          <p:nvPr/>
        </p:nvSpPr>
        <p:spPr>
          <a:xfrm>
            <a:off x="4638229" y="6175598"/>
            <a:ext cx="21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Developing gemmae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147302-14DD-E35E-7E81-C47DFCA2B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04" y="972525"/>
            <a:ext cx="5020664" cy="48675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ED7751-5E89-F9DB-F466-026891D1D69A}"/>
              </a:ext>
            </a:extLst>
          </p:cNvPr>
          <p:cNvSpPr txBox="1"/>
          <p:nvPr/>
        </p:nvSpPr>
        <p:spPr>
          <a:xfrm>
            <a:off x="1131768" y="618923"/>
            <a:ext cx="3716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Cross section through the mature cup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 descr="A close-up of a cell&#10;&#10;Description automatically generated">
            <a:extLst>
              <a:ext uri="{FF2B5EF4-FFF2-40B4-BE49-F238E27FC236}">
                <a16:creationId xmlns:a16="http://schemas.microsoft.com/office/drawing/2014/main" id="{2346087F-EC87-1578-884D-EA459B0D8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333"/>
          <a:stretch/>
        </p:blipFill>
        <p:spPr>
          <a:xfrm rot="10800000">
            <a:off x="5271468" y="1089842"/>
            <a:ext cx="6858000" cy="45720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3755BBC-6CDC-5DF6-1CFB-FC0E1EA2D20C}"/>
              </a:ext>
            </a:extLst>
          </p:cNvPr>
          <p:cNvCxnSpPr>
            <a:cxnSpLocks/>
          </p:cNvCxnSpPr>
          <p:nvPr/>
        </p:nvCxnSpPr>
        <p:spPr>
          <a:xfrm flipH="1" flipV="1">
            <a:off x="2849720" y="3743325"/>
            <a:ext cx="2706821" cy="2432273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16ABD69-9D02-B541-FCA7-C3EEEC772535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5692909" y="3570803"/>
            <a:ext cx="1379404" cy="2604795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F6D2ADE-A36E-D0A4-04E0-FFE0C31E56DC}"/>
              </a:ext>
            </a:extLst>
          </p:cNvPr>
          <p:cNvSpPr txBox="1"/>
          <p:nvPr/>
        </p:nvSpPr>
        <p:spPr>
          <a:xfrm>
            <a:off x="6382611" y="623509"/>
            <a:ext cx="4151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Cross section through the cup primordium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EE0F8C-B9EF-A983-F084-A2242B6CA091}"/>
              </a:ext>
            </a:extLst>
          </p:cNvPr>
          <p:cNvSpPr txBox="1"/>
          <p:nvPr/>
        </p:nvSpPr>
        <p:spPr>
          <a:xfrm>
            <a:off x="8536098" y="5911325"/>
            <a:ext cx="25419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Membrane marker in red</a:t>
            </a:r>
          </a:p>
          <a:p>
            <a:r>
              <a:rPr lang="en-US" dirty="0">
                <a:solidFill>
                  <a:schemeClr val="bg1"/>
                </a:solidFill>
              </a:rPr>
              <a:t>Cell wall stain in cyan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C4FA2C-D105-ED3C-4B0C-020910DB2959}"/>
              </a:ext>
            </a:extLst>
          </p:cNvPr>
          <p:cNvSpPr txBox="1"/>
          <p:nvPr/>
        </p:nvSpPr>
        <p:spPr>
          <a:xfrm>
            <a:off x="1170937" y="5837918"/>
            <a:ext cx="2936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Membrane marker in red</a:t>
            </a:r>
          </a:p>
          <a:p>
            <a:r>
              <a:rPr lang="en-US" dirty="0">
                <a:solidFill>
                  <a:schemeClr val="bg1"/>
                </a:solidFill>
              </a:rPr>
              <a:t>Autofluorescence in magenta</a:t>
            </a:r>
          </a:p>
        </p:txBody>
      </p:sp>
    </p:spTree>
    <p:extLst>
      <p:ext uri="{BB962C8B-B14F-4D97-AF65-F5344CB8AC3E}">
        <p14:creationId xmlns:p14="http://schemas.microsoft.com/office/powerpoint/2010/main" val="1854142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urple and white image of a cell&#10;&#10;Description automatically generated">
            <a:extLst>
              <a:ext uri="{FF2B5EF4-FFF2-40B4-BE49-F238E27FC236}">
                <a16:creationId xmlns:a16="http://schemas.microsoft.com/office/drawing/2014/main" id="{26047E21-51C4-EAD6-50AF-3625DCD714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971" y="444943"/>
            <a:ext cx="6017815" cy="5984931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10D88BD-9F34-58E9-813D-B14625BAF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7371619" y="1996887"/>
            <a:ext cx="4009360" cy="300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9DBA9F-438C-FED7-8975-8629410E14CC}"/>
              </a:ext>
            </a:extLst>
          </p:cNvPr>
          <p:cNvSpPr txBox="1"/>
          <p:nvPr/>
        </p:nvSpPr>
        <p:spPr>
          <a:xfrm>
            <a:off x="9001645" y="5135745"/>
            <a:ext cx="7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85DEBD-0829-F3C1-8589-A8BFE5105134}"/>
              </a:ext>
            </a:extLst>
          </p:cNvPr>
          <p:cNvSpPr txBox="1"/>
          <p:nvPr/>
        </p:nvSpPr>
        <p:spPr>
          <a:xfrm>
            <a:off x="9174336" y="1656488"/>
            <a:ext cx="74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Notch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905AE-A281-08E6-D50B-F9B8613BFCDB}"/>
              </a:ext>
            </a:extLst>
          </p:cNvPr>
          <p:cNvSpPr txBox="1"/>
          <p:nvPr/>
        </p:nvSpPr>
        <p:spPr>
          <a:xfrm>
            <a:off x="6778835" y="3382670"/>
            <a:ext cx="1093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Stalk cells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5324AE-F94C-54A5-4517-3B7BA206C82C}"/>
              </a:ext>
            </a:extLst>
          </p:cNvPr>
          <p:cNvSpPr txBox="1"/>
          <p:nvPr/>
        </p:nvSpPr>
        <p:spPr>
          <a:xfrm>
            <a:off x="10950874" y="3523051"/>
            <a:ext cx="1911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Central portion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29176DFC-4B5C-90F1-BF0D-1154955B975B}"/>
              </a:ext>
            </a:extLst>
          </p:cNvPr>
          <p:cNvSpPr/>
          <p:nvPr/>
        </p:nvSpPr>
        <p:spPr>
          <a:xfrm>
            <a:off x="10618525" y="2719888"/>
            <a:ext cx="261284" cy="1914105"/>
          </a:xfrm>
          <a:prstGeom prst="rightBrac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6EE0D46-D14C-2B86-E01D-88E8DC3D5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62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C76A98-D44A-04B0-830C-D2636D8D1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037"/>
            <a:ext cx="7794009" cy="51925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86130D-71AF-9B92-D8A8-FEB26F9CC5B8}"/>
              </a:ext>
            </a:extLst>
          </p:cNvPr>
          <p:cNvSpPr txBox="1"/>
          <p:nvPr/>
        </p:nvSpPr>
        <p:spPr>
          <a:xfrm>
            <a:off x="8215953" y="795260"/>
            <a:ext cx="376678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Marchantia, like all land plants, goes through a diploid stage in life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Supplementation with far red light causes </a:t>
            </a:r>
            <a:r>
              <a:rPr lang="en-US" dirty="0" err="1"/>
              <a:t>gametangiophores</a:t>
            </a:r>
            <a:r>
              <a:rPr lang="en-US" dirty="0"/>
              <a:t> to develop from meristematic notches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transition is not very well understood anatomically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Male plants produce </a:t>
            </a:r>
            <a:r>
              <a:rPr lang="en-US" dirty="0" err="1"/>
              <a:t>antheridiophores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Female plants produce archegoniophores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structures are still haploid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0462D-563E-6097-0CCA-541157F46E5C}"/>
              </a:ext>
            </a:extLst>
          </p:cNvPr>
          <p:cNvSpPr txBox="1"/>
          <p:nvPr/>
        </p:nvSpPr>
        <p:spPr>
          <a:xfrm>
            <a:off x="928048" y="5992297"/>
            <a:ext cx="573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Very young archegoniophore emerging from a female plant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03879C-F331-521A-9474-0FC21787D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641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anatomy and morphology</a:t>
            </a:r>
          </a:p>
        </p:txBody>
      </p:sp>
    </p:spTree>
    <p:extLst>
      <p:ext uri="{BB962C8B-B14F-4D97-AF65-F5344CB8AC3E}">
        <p14:creationId xmlns:p14="http://schemas.microsoft.com/office/powerpoint/2010/main" val="3531774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00C0-D870-AB8B-1760-F4F22880F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12D16-5FAF-B57C-693C-49B5EEF48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4F4865-87A3-4A7F-2E0D-60C9ED731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8910"/>
            <a:ext cx="7772400" cy="65201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43B623-196A-9552-B271-0B2857962E47}"/>
              </a:ext>
            </a:extLst>
          </p:cNvPr>
          <p:cNvSpPr txBox="1"/>
          <p:nvPr/>
        </p:nvSpPr>
        <p:spPr>
          <a:xfrm>
            <a:off x="9982201" y="2101755"/>
            <a:ext cx="2209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Antheridiophore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Antheridia are located dorsally and release sperm cells when they come in contact with water droplets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Sperm cells are motile and can be pipetted onto archegoniophores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F9538E-B84E-F66C-23BA-9AC7A27E918A}"/>
              </a:ext>
            </a:extLst>
          </p:cNvPr>
          <p:cNvSpPr txBox="1"/>
          <p:nvPr/>
        </p:nvSpPr>
        <p:spPr>
          <a:xfrm>
            <a:off x="163773" y="2101755"/>
            <a:ext cx="20460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Archegoniophore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Archegonia are located on the ventral side of finger-like projections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Archegonia are surrounded by </a:t>
            </a:r>
            <a:r>
              <a:rPr lang="en-US" dirty="0" err="1"/>
              <a:t>pseudoperianth</a:t>
            </a:r>
            <a:r>
              <a:rPr lang="en-US" dirty="0"/>
              <a:t> tissue</a:t>
            </a:r>
          </a:p>
        </p:txBody>
      </p:sp>
    </p:spTree>
    <p:extLst>
      <p:ext uri="{BB962C8B-B14F-4D97-AF65-F5344CB8AC3E}">
        <p14:creationId xmlns:p14="http://schemas.microsoft.com/office/powerpoint/2010/main" val="2863117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F9538E-B84E-F66C-23BA-9AC7A27E918A}"/>
              </a:ext>
            </a:extLst>
          </p:cNvPr>
          <p:cNvSpPr txBox="1"/>
          <p:nvPr/>
        </p:nvSpPr>
        <p:spPr>
          <a:xfrm>
            <a:off x="4019277" y="6324379"/>
            <a:ext cx="4153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Archegoniophore with yellow sporophytes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661FEE-FCEB-8BA9-C6D8-324C7B4A8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57212"/>
            <a:ext cx="7772400" cy="49435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76AF6E1-5043-7C82-3F40-B149CC55C47F}"/>
              </a:ext>
            </a:extLst>
          </p:cNvPr>
          <p:cNvSpPr txBox="1">
            <a:spLocks/>
          </p:cNvSpPr>
          <p:nvPr/>
        </p:nvSpPr>
        <p:spPr>
          <a:xfrm>
            <a:off x="838200" y="-166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/>
              <a:t>Marchantia polymorpha </a:t>
            </a:r>
            <a:r>
              <a:rPr lang="en-US" sz="1800"/>
              <a:t>subsp. </a:t>
            </a:r>
            <a:r>
              <a:rPr lang="en-US" sz="1800" i="1"/>
              <a:t>ruderalis – anatomy and morphology</a:t>
            </a:r>
            <a:endParaRPr lang="en-US" sz="1800" i="1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38AC7C6-F368-6E07-A097-C1E9A9D95FD1}"/>
              </a:ext>
            </a:extLst>
          </p:cNvPr>
          <p:cNvCxnSpPr>
            <a:cxnSpLocks/>
          </p:cNvCxnSpPr>
          <p:nvPr/>
        </p:nvCxnSpPr>
        <p:spPr>
          <a:xfrm>
            <a:off x="1637731" y="2674961"/>
            <a:ext cx="3193576" cy="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E9BCF1-ECA0-710A-B8F5-5DD62E3D3EF8}"/>
              </a:ext>
            </a:extLst>
          </p:cNvPr>
          <p:cNvSpPr txBox="1"/>
          <p:nvPr/>
        </p:nvSpPr>
        <p:spPr>
          <a:xfrm>
            <a:off x="266131" y="1942131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Calyptra and </a:t>
            </a:r>
            <a:r>
              <a:rPr lang="en-US" dirty="0" err="1"/>
              <a:t>pseudoperianth</a:t>
            </a:r>
            <a:r>
              <a:rPr lang="en-US" dirty="0"/>
              <a:t> covering the sporophyte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34A3D1-2AC2-63D8-2400-51231FD54269}"/>
              </a:ext>
            </a:extLst>
          </p:cNvPr>
          <p:cNvCxnSpPr>
            <a:cxnSpLocks/>
          </p:cNvCxnSpPr>
          <p:nvPr/>
        </p:nvCxnSpPr>
        <p:spPr>
          <a:xfrm flipV="1">
            <a:off x="1815152" y="3566052"/>
            <a:ext cx="3889612" cy="56922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1201C6B-4192-BE2A-D5CA-A9B91B90C8FA}"/>
              </a:ext>
            </a:extLst>
          </p:cNvPr>
          <p:cNvSpPr txBox="1"/>
          <p:nvPr/>
        </p:nvSpPr>
        <p:spPr>
          <a:xfrm>
            <a:off x="109183" y="4006105"/>
            <a:ext cx="2100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Sporophyte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Seta (reduced in Marchantia)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capsule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BF0CAF6-391A-FAA6-A1CE-F39744E30D5A}"/>
              </a:ext>
            </a:extLst>
          </p:cNvPr>
          <p:cNvCxnSpPr>
            <a:cxnSpLocks/>
          </p:cNvCxnSpPr>
          <p:nvPr/>
        </p:nvCxnSpPr>
        <p:spPr>
          <a:xfrm flipH="1">
            <a:off x="5486400" y="2415654"/>
            <a:ext cx="4440641" cy="2279176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E0FE58-E367-5072-5A9F-92DF87B8102C}"/>
              </a:ext>
            </a:extLst>
          </p:cNvPr>
          <p:cNvSpPr txBox="1"/>
          <p:nvPr/>
        </p:nvSpPr>
        <p:spPr>
          <a:xfrm>
            <a:off x="9927041" y="2159446"/>
            <a:ext cx="2209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actually a stalk </a:t>
            </a:r>
            <a:r>
              <a:rPr lang="en-US" dirty="0" err="1"/>
              <a:t>sensu</a:t>
            </a:r>
            <a:r>
              <a:rPr lang="en-US" dirty="0"/>
              <a:t> angiosperms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Highly modified thallus wrapped around a bundle of rhizoids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AED3C7-94A7-050A-148D-4375E174DDFF}"/>
              </a:ext>
            </a:extLst>
          </p:cNvPr>
          <p:cNvSpPr txBox="1"/>
          <p:nvPr/>
        </p:nvSpPr>
        <p:spPr>
          <a:xfrm>
            <a:off x="946732" y="147463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8350DA-9D11-E078-ADD1-24415393D8E3}"/>
              </a:ext>
            </a:extLst>
          </p:cNvPr>
          <p:cNvSpPr txBox="1"/>
          <p:nvPr/>
        </p:nvSpPr>
        <p:spPr>
          <a:xfrm>
            <a:off x="10609997" y="175746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C02B2EE-9164-BCBF-F25A-25A7E37C6C44}"/>
              </a:ext>
            </a:extLst>
          </p:cNvPr>
          <p:cNvSpPr txBox="1"/>
          <p:nvPr/>
        </p:nvSpPr>
        <p:spPr>
          <a:xfrm>
            <a:off x="266132" y="5529563"/>
            <a:ext cx="1633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2n but male genome silenced epigenetically </a:t>
            </a:r>
          </a:p>
        </p:txBody>
      </p:sp>
    </p:spTree>
    <p:extLst>
      <p:ext uri="{BB962C8B-B14F-4D97-AF65-F5344CB8AC3E}">
        <p14:creationId xmlns:p14="http://schemas.microsoft.com/office/powerpoint/2010/main" val="3608263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76AF6E1-5043-7C82-3F40-B149CC55C47F}"/>
              </a:ext>
            </a:extLst>
          </p:cNvPr>
          <p:cNvSpPr txBox="1">
            <a:spLocks/>
          </p:cNvSpPr>
          <p:nvPr/>
        </p:nvSpPr>
        <p:spPr>
          <a:xfrm>
            <a:off x="838200" y="-166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/>
              <a:t>Marchantia polymorpha </a:t>
            </a:r>
            <a:r>
              <a:rPr lang="en-US" sz="1800"/>
              <a:t>subsp. </a:t>
            </a:r>
            <a:r>
              <a:rPr lang="en-US" sz="1800" i="1"/>
              <a:t>ruderalis – anatomy and morphology</a:t>
            </a:r>
            <a:endParaRPr lang="en-US" sz="18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3747D-EB7D-F2E1-3275-1478ACA29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838200"/>
            <a:ext cx="7772400" cy="518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131AA5-1582-FCBE-0F1E-96C301DB72E8}"/>
              </a:ext>
            </a:extLst>
          </p:cNvPr>
          <p:cNvSpPr txBox="1"/>
          <p:nvPr/>
        </p:nvSpPr>
        <p:spPr>
          <a:xfrm>
            <a:off x="5390866" y="6168788"/>
            <a:ext cx="1783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cell spores</a:t>
            </a:r>
          </a:p>
        </p:txBody>
      </p:sp>
    </p:spTree>
    <p:extLst>
      <p:ext uri="{BB962C8B-B14F-4D97-AF65-F5344CB8AC3E}">
        <p14:creationId xmlns:p14="http://schemas.microsoft.com/office/powerpoint/2010/main" val="1369646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76AF6E1-5043-7C82-3F40-B149CC55C47F}"/>
              </a:ext>
            </a:extLst>
          </p:cNvPr>
          <p:cNvSpPr txBox="1">
            <a:spLocks/>
          </p:cNvSpPr>
          <p:nvPr/>
        </p:nvSpPr>
        <p:spPr>
          <a:xfrm>
            <a:off x="838200" y="-1664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anatomy and morphology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131AA5-1582-FCBE-0F1E-96C301DB72E8}"/>
              </a:ext>
            </a:extLst>
          </p:cNvPr>
          <p:cNvSpPr txBox="1"/>
          <p:nvPr/>
        </p:nvSpPr>
        <p:spPr>
          <a:xfrm>
            <a:off x="5390866" y="6168788"/>
            <a:ext cx="1923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Spore germination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B25276-FB85-B466-9E1F-3C0C1308C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914" y="929753"/>
            <a:ext cx="9226171" cy="474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36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B2C7-B77F-9D7B-403D-9D85F4A1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en-US" dirty="0"/>
              <a:t>How do we work with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FC9A-53CA-7170-F17E-CC5A7FAA1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Marchantia can be propagated in three different ways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By cutting thallus into pieces – they do not have to contain meristems to make new plants, any size fragment will work (down to one </a:t>
            </a:r>
            <a:r>
              <a:rPr lang="en-US" dirty="0" err="1"/>
              <a:t>microdissected</a:t>
            </a:r>
            <a:r>
              <a:rPr lang="en-US" dirty="0"/>
              <a:t> epidermal cell)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By going through the full life cycle – 2-3 months. This is easier in Cam lines compared to </a:t>
            </a:r>
            <a:r>
              <a:rPr lang="en-US" dirty="0" err="1"/>
              <a:t>Tak</a:t>
            </a:r>
            <a:r>
              <a:rPr lang="en-US" dirty="0"/>
              <a:t> lines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By using gemmae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4D2E3F-4357-5BB8-4F5F-D47366F2980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methods</a:t>
            </a:r>
          </a:p>
        </p:txBody>
      </p:sp>
    </p:spTree>
    <p:extLst>
      <p:ext uri="{BB962C8B-B14F-4D97-AF65-F5344CB8AC3E}">
        <p14:creationId xmlns:p14="http://schemas.microsoft.com/office/powerpoint/2010/main" val="3128681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B2C7-B77F-9D7B-403D-9D85F4A1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7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All of those can be used to transform the plant with agrobacterium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FC9A-53CA-7170-F17E-CC5A7FAA1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344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Cut pieces of 2-week-old plants can be incubated with agrobacterium to produce transformants (low throughput)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single archegoniophore with sporangia can be used to transform tens of constructs into sporelings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Gemmae transformation is not routinely used in most research </a:t>
            </a:r>
            <a:r>
              <a:rPr lang="en-US" dirty="0" err="1"/>
              <a:t>grups</a:t>
            </a:r>
            <a:r>
              <a:rPr lang="en-US" dirty="0"/>
              <a:t> but is possible, follows cut thallus transformation protocol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4D2E3F-4357-5BB8-4F5F-D47366F2980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methods</a:t>
            </a:r>
          </a:p>
        </p:txBody>
      </p:sp>
    </p:spTree>
    <p:extLst>
      <p:ext uri="{BB962C8B-B14F-4D97-AF65-F5344CB8AC3E}">
        <p14:creationId xmlns:p14="http://schemas.microsoft.com/office/powerpoint/2010/main" val="3358751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B2C7-B77F-9D7B-403D-9D85F4A1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7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Marchantia is haploid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FC9A-53CA-7170-F17E-CC5A7FAA1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344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Transformants emerge after a week and can be screened for fluorescence</a:t>
            </a:r>
          </a:p>
          <a:p>
            <a:endParaRPr lang="en-US" dirty="0"/>
          </a:p>
          <a:p>
            <a:r>
              <a:rPr lang="en-US" dirty="0"/>
              <a:t>They are haploid, no need to worry about heterozygosity</a:t>
            </a:r>
          </a:p>
          <a:p>
            <a:endParaRPr lang="en-US" dirty="0"/>
          </a:p>
          <a:p>
            <a:r>
              <a:rPr lang="en-US" dirty="0"/>
              <a:t>CRISPR/Cas9 works reliably to produce mutants – usually you need to genotype ±50 plants (one round of transformants)</a:t>
            </a:r>
          </a:p>
          <a:p>
            <a:endParaRPr lang="en-US" dirty="0"/>
          </a:p>
          <a:p>
            <a:r>
              <a:rPr lang="en-US" dirty="0"/>
              <a:t>Homologous recombination is a rare event and requires screening of hundreds of plants and large homology regions (thousands of base pairs)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4D2E3F-4357-5BB8-4F5F-D47366F2980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methods</a:t>
            </a:r>
          </a:p>
        </p:txBody>
      </p:sp>
    </p:spTree>
    <p:extLst>
      <p:ext uri="{BB962C8B-B14F-4D97-AF65-F5344CB8AC3E}">
        <p14:creationId xmlns:p14="http://schemas.microsoft.com/office/powerpoint/2010/main" val="3331048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B2C7-B77F-9D7B-403D-9D85F4A11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78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Technical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9FC9A-53CA-7170-F17E-CC5A7FAA1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8343"/>
            <a:ext cx="10515600" cy="447032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Large (10kbp+) T-DNAs often don’t incorporate fully. Use fluorescent markers at 5’ end to screen for successful t-DNA transfer events</a:t>
            </a:r>
          </a:p>
          <a:p>
            <a:endParaRPr lang="en-US" dirty="0"/>
          </a:p>
          <a:p>
            <a:r>
              <a:rPr lang="en-US" dirty="0"/>
              <a:t>Supertransformation works well (G418, </a:t>
            </a:r>
            <a:r>
              <a:rPr lang="en-US" dirty="0" err="1"/>
              <a:t>Hyg</a:t>
            </a:r>
            <a:r>
              <a:rPr lang="en-US" dirty="0"/>
              <a:t>, Cs, more to come)</a:t>
            </a:r>
          </a:p>
          <a:p>
            <a:endParaRPr lang="en-US" dirty="0"/>
          </a:p>
          <a:p>
            <a:r>
              <a:rPr lang="en-US" dirty="0"/>
              <a:t>Transformation with mixed agrobacteria works well (10-fold loss in efficiency)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Biolistic transformation works well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Transient agrobacterium transformation does not work reliably (single cells transfected) (2023)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4D2E3F-4357-5BB8-4F5F-D47366F2980A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/>
              <a:t>Marchantia polymorpha </a:t>
            </a:r>
            <a:r>
              <a:rPr lang="en-US" sz="1800" dirty="0"/>
              <a:t>subsp. </a:t>
            </a:r>
            <a:r>
              <a:rPr lang="en-US" sz="1800" i="1" dirty="0"/>
              <a:t>ruderalis – methods</a:t>
            </a:r>
          </a:p>
        </p:txBody>
      </p:sp>
    </p:spTree>
    <p:extLst>
      <p:ext uri="{BB962C8B-B14F-4D97-AF65-F5344CB8AC3E}">
        <p14:creationId xmlns:p14="http://schemas.microsoft.com/office/powerpoint/2010/main" val="3601972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5201</TotalTime>
  <Words>912</Words>
  <Application>Microsoft Macintosh PowerPoint</Application>
  <PresentationFormat>Widescreen</PresentationFormat>
  <Paragraphs>146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Introduction to Marchantia</vt:lpstr>
      <vt:lpstr>Marchantia polymorpha subsp. ruderalis</vt:lpstr>
      <vt:lpstr>Marchantia polymorpha subsp. ruderalis – anatomy and morphology</vt:lpstr>
      <vt:lpstr>Marchantia polymorpha subsp. ruderalis – anatomy and morphology</vt:lpstr>
      <vt:lpstr>Marchantia polymorpha subsp. ruderalis – anatomy and morphology</vt:lpstr>
      <vt:lpstr>Marchantia polymorpha subsp. ruderalis – anatomy and morphology</vt:lpstr>
      <vt:lpstr>Marchantia polymorpha subsp. ruderalis – anatomy and morphology</vt:lpstr>
      <vt:lpstr>Oil bodies</vt:lpstr>
      <vt:lpstr>PowerPoint Presentation</vt:lpstr>
      <vt:lpstr>Marchantia polymorpha subsp. ruderalis – anatomy and morphology</vt:lpstr>
      <vt:lpstr>Marchantia polymorpha subsp. ruderalis – anatomy and morphology</vt:lpstr>
      <vt:lpstr>PowerPoint Presentation</vt:lpstr>
      <vt:lpstr>Marchantia polymorpha subsp. ruderalis – anatomy and morphology</vt:lpstr>
      <vt:lpstr>PowerPoint Presentation</vt:lpstr>
      <vt:lpstr>PowerPoint Presentation</vt:lpstr>
      <vt:lpstr>PowerPoint Presentation</vt:lpstr>
      <vt:lpstr>PowerPoint Presentation</vt:lpstr>
      <vt:lpstr>How do we work with it?</vt:lpstr>
      <vt:lpstr>All of those can be used to transform the plant with agrobacterium</vt:lpstr>
      <vt:lpstr>Marchantia is haploid</vt:lpstr>
      <vt:lpstr>Technical 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Marchantia</dc:title>
  <dc:creator>Ignacy Bonter</dc:creator>
  <cp:lastModifiedBy>Sheen, Jen</cp:lastModifiedBy>
  <cp:revision>7</cp:revision>
  <dcterms:created xsi:type="dcterms:W3CDTF">2023-08-09T18:41:16Z</dcterms:created>
  <dcterms:modified xsi:type="dcterms:W3CDTF">2024-04-08T03:16:59Z</dcterms:modified>
</cp:coreProperties>
</file>